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37"/>
  </p:notesMasterIdLst>
  <p:sldIdLst>
    <p:sldId id="1149" r:id="rId2"/>
    <p:sldId id="1158" r:id="rId3"/>
    <p:sldId id="1159" r:id="rId4"/>
    <p:sldId id="1160" r:id="rId5"/>
    <p:sldId id="385" r:id="rId6"/>
    <p:sldId id="1163" r:id="rId7"/>
    <p:sldId id="1162" r:id="rId8"/>
    <p:sldId id="1139" r:id="rId9"/>
    <p:sldId id="1190" r:id="rId10"/>
    <p:sldId id="405" r:id="rId11"/>
    <p:sldId id="1174" r:id="rId12"/>
    <p:sldId id="1173" r:id="rId13"/>
    <p:sldId id="408" r:id="rId14"/>
    <p:sldId id="409" r:id="rId15"/>
    <p:sldId id="406" r:id="rId16"/>
    <p:sldId id="412" r:id="rId17"/>
    <p:sldId id="1175" r:id="rId18"/>
    <p:sldId id="413" r:id="rId19"/>
    <p:sldId id="1191" r:id="rId20"/>
    <p:sldId id="1150" r:id="rId21"/>
    <p:sldId id="395" r:id="rId22"/>
    <p:sldId id="1151" r:id="rId23"/>
    <p:sldId id="362" r:id="rId24"/>
    <p:sldId id="1153" r:id="rId25"/>
    <p:sldId id="383" r:id="rId26"/>
    <p:sldId id="384" r:id="rId27"/>
    <p:sldId id="1192" r:id="rId28"/>
    <p:sldId id="1185" r:id="rId29"/>
    <p:sldId id="1186" r:id="rId30"/>
    <p:sldId id="1184" r:id="rId31"/>
    <p:sldId id="376" r:id="rId32"/>
    <p:sldId id="1187" r:id="rId33"/>
    <p:sldId id="1188" r:id="rId34"/>
    <p:sldId id="1189" r:id="rId35"/>
    <p:sldId id="1144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Helvetica Neue Light" panose="02000403000000020004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29"/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/>
    <p:restoredTop sz="92913"/>
  </p:normalViewPr>
  <p:slideViewPr>
    <p:cSldViewPr snapToGrid="0">
      <p:cViewPr varScale="1">
        <p:scale>
          <a:sx n="135" d="100"/>
          <a:sy n="135" d="100"/>
        </p:scale>
        <p:origin x="54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8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36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34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76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ACF5C-8E3A-0C4F-AA13-934AA0EE5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xels.com/photo/golden-gate-bridge-san-francisco-california-2872915/?utm_content=attributionCopyText&amp;utm_medium=referral&amp;utm_source=pexels" TargetMode="External"/><Relationship Id="rId5" Type="http://schemas.openxmlformats.org/officeDocument/2006/relationships/hyperlink" Target="https://www.pexels.com/@ignacio-pales-407380?utm_content=attributionCopyText&amp;utm_medium=referral&amp;utm_source=pexels" TargetMode="Externa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vince?utm_content=attributionCopyText&amp;utm_medium=referral&amp;utm_source=pexel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freshly-baked-pizza-2295285/?utm_content=attributionCopyText&amp;utm_medium=referral&amp;utm_source=pex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Tasks and Alerts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35276-CEE4-3D4B-BAC4-39FCB6E5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7644-995D-FF42-9324-00588736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8AFBC-557F-FA47-A235-80E8852C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 - </a:t>
            </a:r>
            <a:r>
              <a:rPr lang="en-GB" dirty="0"/>
              <a:t>Checks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0FF87-849D-6B44-A7D7-44721485818D}"/>
              </a:ext>
            </a:extLst>
          </p:cNvPr>
          <p:cNvSpPr/>
          <p:nvPr/>
        </p:nvSpPr>
        <p:spPr>
          <a:xfrm>
            <a:off x="684184" y="1828536"/>
            <a:ext cx="2782916" cy="23738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9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273415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642747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516924"/>
            <a:ext cx="267908" cy="1058287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2004FF4-893F-764F-963F-1CA8631B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2" y="1031410"/>
            <a:ext cx="6455038" cy="37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3024642"/>
            <a:ext cx="311887" cy="1610858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851651" y="922117"/>
            <a:ext cx="1233901" cy="53586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98404"/>
              <a:gd name="connsiteY0" fmla="*/ 270829 h 300902"/>
              <a:gd name="connsiteX1" fmla="*/ 723014 w 1198404"/>
              <a:gd name="connsiteY1" fmla="*/ 292094 h 300902"/>
              <a:gd name="connsiteX2" fmla="*/ 361507 w 1198404"/>
              <a:gd name="connsiteY2" fmla="*/ 143238 h 300902"/>
              <a:gd name="connsiteX3" fmla="*/ 693176 w 1198404"/>
              <a:gd name="connsiteY3" fmla="*/ 38737 h 300902"/>
              <a:gd name="connsiteX4" fmla="*/ 1198404 w 1198404"/>
              <a:gd name="connsiteY4" fmla="*/ 71706 h 300902"/>
              <a:gd name="connsiteX0" fmla="*/ 0 w 1198404"/>
              <a:gd name="connsiteY0" fmla="*/ 452528 h 482601"/>
              <a:gd name="connsiteX1" fmla="*/ 723014 w 1198404"/>
              <a:gd name="connsiteY1" fmla="*/ 473793 h 482601"/>
              <a:gd name="connsiteX2" fmla="*/ 361507 w 1198404"/>
              <a:gd name="connsiteY2" fmla="*/ 324937 h 482601"/>
              <a:gd name="connsiteX3" fmla="*/ 693176 w 1198404"/>
              <a:gd name="connsiteY3" fmla="*/ 220436 h 482601"/>
              <a:gd name="connsiteX4" fmla="*/ 1198404 w 1198404"/>
              <a:gd name="connsiteY4" fmla="*/ 17 h 4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04" h="482601">
                <a:moveTo>
                  <a:pt x="0" y="452528"/>
                </a:moveTo>
                <a:cubicBezTo>
                  <a:pt x="331381" y="473793"/>
                  <a:pt x="662763" y="495058"/>
                  <a:pt x="723014" y="473793"/>
                </a:cubicBezTo>
                <a:cubicBezTo>
                  <a:pt x="783265" y="452528"/>
                  <a:pt x="366480" y="367163"/>
                  <a:pt x="361507" y="324937"/>
                </a:cubicBezTo>
                <a:cubicBezTo>
                  <a:pt x="356534" y="282711"/>
                  <a:pt x="583306" y="323217"/>
                  <a:pt x="693176" y="220436"/>
                </a:cubicBezTo>
                <a:cubicBezTo>
                  <a:pt x="803046" y="117655"/>
                  <a:pt x="1050283" y="-1649"/>
                  <a:pt x="1198404" y="17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7227453" y="112611"/>
            <a:ext cx="1816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 &lt; temp &gt; 120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840374" y="1589642"/>
            <a:ext cx="1261394" cy="341717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86070"/>
              <a:gd name="connsiteY0" fmla="*/ 565134 h 595207"/>
              <a:gd name="connsiteX1" fmla="*/ 723014 w 1186070"/>
              <a:gd name="connsiteY1" fmla="*/ 586399 h 595207"/>
              <a:gd name="connsiteX2" fmla="*/ 361507 w 1186070"/>
              <a:gd name="connsiteY2" fmla="*/ 437543 h 595207"/>
              <a:gd name="connsiteX3" fmla="*/ 693176 w 1186070"/>
              <a:gd name="connsiteY3" fmla="*/ 333042 h 595207"/>
              <a:gd name="connsiteX4" fmla="*/ 1186070 w 1186070"/>
              <a:gd name="connsiteY4" fmla="*/ 8 h 595207"/>
              <a:gd name="connsiteX0" fmla="*/ 0 w 1225107"/>
              <a:gd name="connsiteY0" fmla="*/ 277677 h 307750"/>
              <a:gd name="connsiteX1" fmla="*/ 723014 w 1225107"/>
              <a:gd name="connsiteY1" fmla="*/ 298942 h 307750"/>
              <a:gd name="connsiteX2" fmla="*/ 361507 w 1225107"/>
              <a:gd name="connsiteY2" fmla="*/ 150086 h 307750"/>
              <a:gd name="connsiteX3" fmla="*/ 693176 w 1225107"/>
              <a:gd name="connsiteY3" fmla="*/ 45585 h 307750"/>
              <a:gd name="connsiteX4" fmla="*/ 1225107 w 1225107"/>
              <a:gd name="connsiteY4" fmla="*/ 47384 h 30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107" h="307750">
                <a:moveTo>
                  <a:pt x="0" y="277677"/>
                </a:moveTo>
                <a:cubicBezTo>
                  <a:pt x="331381" y="298942"/>
                  <a:pt x="662763" y="320207"/>
                  <a:pt x="723014" y="298942"/>
                </a:cubicBezTo>
                <a:cubicBezTo>
                  <a:pt x="783265" y="277677"/>
                  <a:pt x="366480" y="192312"/>
                  <a:pt x="361507" y="150086"/>
                </a:cubicBezTo>
                <a:cubicBezTo>
                  <a:pt x="356534" y="107860"/>
                  <a:pt x="583306" y="148366"/>
                  <a:pt x="693176" y="45585"/>
                </a:cubicBezTo>
                <a:cubicBezTo>
                  <a:pt x="803046" y="-57196"/>
                  <a:pt x="1076986" y="45718"/>
                  <a:pt x="1225107" y="4738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909463"/>
            <a:ext cx="1816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OK condition</a:t>
            </a:r>
            <a:b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 &gt; temp &lt; 120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8" name="Picture 7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33D08CDB-8174-5642-8409-2A33A0C7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2" y="839001"/>
            <a:ext cx="6570916" cy="38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80420-8AD2-6B45-A0A5-E523C833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5226946" y="1601126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6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FD97B3-269C-294B-A249-00FA9B7A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36879-7389-B948-A2CE-731EBFE75E65}"/>
              </a:ext>
            </a:extLst>
          </p:cNvPr>
          <p:cNvSpPr/>
          <p:nvPr/>
        </p:nvSpPr>
        <p:spPr>
          <a:xfrm>
            <a:off x="5345084" y="1244339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52880" y="54703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AE129-EAE9-DE44-B4FC-60C014EB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72" y="762524"/>
            <a:ext cx="4529883" cy="3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1543CF-7E9A-6F41-80F9-1F607DA5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67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51FA60-A913-2B40-B36C-A3A1CF6E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15731-7E42-BC42-993A-F49393D45FC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52880" y="586256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E640D-86A6-204B-8281-C58A3BC2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19637"/>
            <a:ext cx="4771042" cy="4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4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71CB-AA03-1146-931F-AD3B582B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Alters history and notification on Slack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55A35-68BB-E94C-B936-7AE99E40E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2CB57-3BA6-1D4E-9150-7AC6D5ED8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6F2CD-ED63-EF4F-B642-DDD1410E2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09"/>
          <a:stretch/>
        </p:blipFill>
        <p:spPr>
          <a:xfrm>
            <a:off x="463540" y="1194848"/>
            <a:ext cx="8259148" cy="3440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69392-39BC-ED49-A99B-B991C4107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7858">
            <a:off x="3953385" y="3306976"/>
            <a:ext cx="4025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035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0868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5332FAE5-E483-2B4F-8E1B-450D1C9A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56B29-7F15-2745-AC70-8741BAD60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13"/>
          <a:stretch/>
        </p:blipFill>
        <p:spPr>
          <a:xfrm>
            <a:off x="5511268" y="1273038"/>
            <a:ext cx="2807766" cy="3397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89BFAC-4B55-D744-862E-92189E463181}"/>
              </a:ext>
            </a:extLst>
          </p:cNvPr>
          <p:cNvSpPr/>
          <p:nvPr/>
        </p:nvSpPr>
        <p:spPr>
          <a:xfrm>
            <a:off x="6932978" y="4487382"/>
            <a:ext cx="144142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chemeClr val="bg1"/>
                </a:solidFill>
              </a:rPr>
              <a:t>Photo by </a:t>
            </a:r>
            <a:r>
              <a:rPr lang="en-GB" sz="6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Ignacio Palés</a:t>
            </a:r>
            <a:r>
              <a:rPr lang="en-GB" sz="600" dirty="0">
                <a:solidFill>
                  <a:schemeClr val="bg1"/>
                </a:solidFill>
              </a:rPr>
              <a:t> from </a:t>
            </a:r>
            <a:r>
              <a:rPr lang="en-GB" sz="6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Interval: every in CRON syntax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07F4-B3D4-6E48-9F67-F6B2C0DD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3765946"/>
            <a:ext cx="7558914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0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</a:t>
            </a:r>
            <a:r>
              <a:rPr lang="en-GB" sz="1800" dirty="0">
                <a:solidFill>
                  <a:schemeClr val="accent4"/>
                </a:solidFill>
                <a:latin typeface="Courier" pitchFamily="2" charset="0"/>
              </a:rPr>
              <a:t>range(start: -30s)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r._measurement</a:t>
            </a:r>
            <a:r>
              <a:rPr lang="en-GB" sz="1800" dirty="0">
                <a:latin typeface="Courier" pitchFamily="2" charset="0"/>
              </a:rPr>
              <a:t> == "</a:t>
            </a:r>
            <a:r>
              <a:rPr lang="en-GB" sz="1800" dirty="0" err="1">
                <a:latin typeface="Courier" pitchFamily="2" charset="0"/>
              </a:rPr>
              <a:t>iot</a:t>
            </a:r>
            <a:r>
              <a:rPr lang="en-GB" sz="18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r._field</a:t>
            </a:r>
            <a:r>
              <a:rPr lang="en-GB" sz="18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filter(</a:t>
            </a:r>
            <a:r>
              <a:rPr lang="en-GB" sz="1800" dirty="0" err="1">
                <a:latin typeface="Courier" pitchFamily="2" charset="0"/>
              </a:rPr>
              <a:t>fn</a:t>
            </a:r>
            <a:r>
              <a:rPr lang="en-GB" sz="1800" dirty="0">
                <a:latin typeface="Courier" pitchFamily="2" charset="0"/>
              </a:rPr>
              <a:t>: (r) =&gt; (</a:t>
            </a:r>
            <a:r>
              <a:rPr lang="en-GB" sz="1800" dirty="0" err="1">
                <a:latin typeface="Courier" pitchFamily="2" charset="0"/>
              </a:rPr>
              <a:t>r.sensor</a:t>
            </a:r>
            <a:r>
              <a:rPr lang="en-GB" sz="1800" dirty="0">
                <a:latin typeface="Courier" pitchFamily="2" charset="0"/>
              </a:rPr>
              <a:t> == "S1"))</a:t>
            </a:r>
          </a:p>
          <a:p>
            <a:pPr marL="95250" indent="0">
              <a:buNone/>
            </a:pPr>
            <a:r>
              <a:rPr lang="en-GB" sz="1800" dirty="0">
                <a:latin typeface="Courier" pitchFamily="2" charset="0"/>
              </a:rPr>
              <a:t>|&gt; </a:t>
            </a:r>
            <a:r>
              <a:rPr lang="en-GB" sz="1800" dirty="0">
                <a:solidFill>
                  <a:schemeClr val="accent1"/>
                </a:solidFill>
                <a:latin typeface="Courier" pitchFamily="2" charset="0"/>
              </a:rPr>
              <a:t>mean()</a:t>
            </a:r>
          </a:p>
          <a:p>
            <a:pPr marL="95250" indent="0">
              <a:buNone/>
            </a:pPr>
            <a:br>
              <a:rPr lang="en-GB" sz="1800" dirty="0">
                <a:latin typeface="Courier" pitchFamily="2" charset="0"/>
              </a:rPr>
            </a:br>
            <a:endParaRPr lang="en-GB" sz="1800" dirty="0"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DC1B2-A8A6-6445-AC94-D28C4B839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6034-9665-2649-85B3-BE74509E5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30508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 marL="95250" indent="0">
              <a:buNone/>
            </a:pPr>
            <a:r>
              <a:rPr lang="en-GB" sz="2000" dirty="0">
                <a:solidFill>
                  <a:schemeClr val="accent4"/>
                </a:solidFill>
                <a:latin typeface="Courier" pitchFamily="2" charset="0"/>
              </a:rPr>
              <a:t>range(start: -30s)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4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tx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accent1"/>
                </a:solidFill>
                <a:latin typeface="Courier" pitchFamily="2" charset="0"/>
                <a:ea typeface="+mn-ea"/>
                <a:cs typeface="Courier New" panose="02070309020205020404" pitchFamily="49" charset="0"/>
              </a:rPr>
              <a:t>mean()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8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1C69-8BD3-BA47-956A-177C06C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save it as a task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74B19-C2D4-9040-B4D4-11CE493A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412DA-B0B8-2B48-8999-D8C8EF82D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145948-4DCF-B04A-88B5-98B24AD09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53"/>
          <a:stretch/>
        </p:blipFill>
        <p:spPr>
          <a:xfrm>
            <a:off x="463541" y="1241167"/>
            <a:ext cx="6808002" cy="34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0395-E4CC-034C-8658-391B5D5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it is in the Task pane …  let’s run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669F3-BE1F-BE40-A0EA-43F3D1F06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EE09E-AF01-6848-903C-7F65DDD4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4CE875-D819-F94A-98CA-CD72638C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59"/>
          <a:stretch/>
        </p:blipFill>
        <p:spPr>
          <a:xfrm>
            <a:off x="393467" y="1194848"/>
            <a:ext cx="8286993" cy="3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75881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13176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37832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2769577"/>
            <a:ext cx="405873" cy="1403637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an error,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7F51-68E2-994A-B598-70457DD9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C115-9BCE-F043-881E-D67360D3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not the missing </a:t>
            </a:r>
            <a:r>
              <a:rPr lang="en-GB" dirty="0">
                <a:solidFill>
                  <a:srgbClr val="8050EA"/>
                </a:solidFill>
              </a:rPr>
              <a:t>to() </a:t>
            </a:r>
            <a:r>
              <a:rPr lang="en-GB" dirty="0"/>
              <a:t>… the UI added it for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5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10F4-94EC-694D-877D-AC2E7C5C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9ABC2-47D7-E643-806C-D2EBA257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data format does not comply with </a:t>
            </a:r>
            <a:r>
              <a:rPr lang="en-US" dirty="0" err="1"/>
              <a:t>InfluxDB</a:t>
            </a:r>
            <a:r>
              <a:rPr lang="en-US" dirty="0"/>
              <a:t> data model: 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  <a:latin typeface="Courier" pitchFamily="2" charset="0"/>
              </a:rPr>
              <a:t>_time</a:t>
            </a:r>
            <a:r>
              <a:rPr lang="en-US" sz="2500" dirty="0">
                <a:solidFill>
                  <a:schemeClr val="accent1"/>
                </a:solidFill>
              </a:rPr>
              <a:t> </a:t>
            </a:r>
            <a:r>
              <a:rPr lang="en-US" dirty="0"/>
              <a:t>is missing</a:t>
            </a:r>
          </a:p>
          <a:p>
            <a:r>
              <a:rPr lang="en-US" dirty="0"/>
              <a:t>Moreover, semantically, the name of the field is still the one of the original observation:</a:t>
            </a:r>
          </a:p>
          <a:p>
            <a:pPr lvl="1"/>
            <a:r>
              <a:rPr lang="en-US" dirty="0"/>
              <a:t>We may want to rename it in </a:t>
            </a:r>
            <a:r>
              <a:rPr lang="en-US" sz="1700" dirty="0">
                <a:solidFill>
                  <a:schemeClr val="accent6"/>
                </a:solidFill>
                <a:latin typeface="Courier" pitchFamily="2" charset="0"/>
              </a:rPr>
              <a:t>AvgTemperatureEvery30s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4ACCA-7401-B940-8798-0D40CFD7D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B257-5002-834B-9069-D1B0759C0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5A77-303C-3C4D-9BBA-31C4A0CA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 :-)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A135C-572E-1B47-A06E-E900644C0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from(bucket: "training")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range(start: -30s)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</a:t>
            </a:r>
            <a:r>
              <a:rPr lang="en-GB" sz="1600" dirty="0" err="1">
                <a:latin typeface="Courier" pitchFamily="2" charset="0"/>
              </a:rPr>
              <a:t>iot</a:t>
            </a:r>
            <a:r>
              <a:rPr lang="en-GB" sz="1600" dirty="0">
                <a:latin typeface="Courier" pitchFamily="2" charset="0"/>
              </a:rPr>
              <a:t>-oven"))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</a:t>
            </a:r>
            <a:r>
              <a:rPr lang="en-GB" sz="1600" dirty="0" err="1">
                <a:latin typeface="Courier" pitchFamily="2" charset="0"/>
              </a:rPr>
              <a:t>r._field</a:t>
            </a:r>
            <a:r>
              <a:rPr lang="en-GB" sz="1600" dirty="0">
                <a:latin typeface="Courier" pitchFamily="2" charset="0"/>
              </a:rPr>
              <a:t> == "temperature"))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mean()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: (r) =&gt; ({r with _time: </a:t>
            </a:r>
            <a:r>
              <a:rPr lang="en-GB" sz="1600" dirty="0" err="1">
                <a:solidFill>
                  <a:schemeClr val="accent1"/>
                </a:solidFill>
                <a:latin typeface="Courier" pitchFamily="2" charset="0"/>
              </a:rPr>
              <a:t>r._stop</a:t>
            </a:r>
            <a:r>
              <a:rPr lang="en-GB" sz="1600" dirty="0">
                <a:solidFill>
                  <a:schemeClr val="accent1"/>
                </a:solidFill>
                <a:latin typeface="Courier" pitchFamily="2" charset="0"/>
              </a:rPr>
              <a:t>}))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|&gt; map(</a:t>
            </a:r>
            <a:r>
              <a:rPr lang="en-GB" sz="1600" dirty="0" err="1">
                <a:solidFill>
                  <a:schemeClr val="accent6"/>
                </a:solidFill>
                <a:latin typeface="Courier" pitchFamily="2" charset="0"/>
              </a:rPr>
              <a:t>fn</a:t>
            </a:r>
            <a:r>
              <a:rPr lang="en-GB" sz="1600" dirty="0">
                <a:solidFill>
                  <a:schemeClr val="accent6"/>
                </a:solidFill>
                <a:latin typeface="Courier" pitchFamily="2" charset="0"/>
              </a:rPr>
              <a:t>: (r) =&gt; ({r with _field: "AvgTemperatureEvery30s"}))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|&gt; to(bucket: "training", org: "…@</a:t>
            </a:r>
            <a:r>
              <a:rPr lang="en-GB" sz="1600" dirty="0" err="1">
                <a:latin typeface="Courier" pitchFamily="2" charset="0"/>
              </a:rPr>
              <a:t>quantiaconsulting.com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F74E7-39F8-6C4E-8FE8-C9EF9FE95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2333C-A577-7B4C-939F-382EACE9B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964-82C5-614F-BC96-5069B450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visualize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310CF-DFAF-4F4B-AB80-FA04AE30C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EAC-BBE3-014E-9B86-A166FB3C5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618A0D-0861-294B-AE5A-0AD29B7DE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17"/>
          <a:stretch/>
        </p:blipFill>
        <p:spPr>
          <a:xfrm>
            <a:off x="413831" y="1194848"/>
            <a:ext cx="6987094" cy="34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  <a:r>
              <a:rPr lang="en-US"/>
              <a:t>and Alerts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2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5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 vs. Continuous autonomous monitoring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nuele Della Valle">
            <a:extLst>
              <a:ext uri="{FF2B5EF4-FFF2-40B4-BE49-F238E27FC236}">
                <a16:creationId xmlns:a16="http://schemas.microsoft.com/office/drawing/2014/main" id="{4E24382B-1AAE-AB40-BF03-6515B9E88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91D3-DF77-B543-8194-FA169DAC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Anomalous Mozzarella Melting Temperature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67CC-4EE3-C94D-A257-AAD15AE63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5A6C0-B721-FD40-8F39-EDE756BE6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61D2E-B164-8A4A-A9FF-5DF455D79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1D2214A-32AE-7742-9848-220C5A912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29" b="55647"/>
          <a:stretch/>
        </p:blipFill>
        <p:spPr>
          <a:xfrm>
            <a:off x="463540" y="1244339"/>
            <a:ext cx="5781921" cy="3391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D0433A-61CC-614F-B417-1293E099B43F}"/>
              </a:ext>
            </a:extLst>
          </p:cNvPr>
          <p:cNvSpPr/>
          <p:nvPr/>
        </p:nvSpPr>
        <p:spPr>
          <a:xfrm>
            <a:off x="4969150" y="4475651"/>
            <a:ext cx="127631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00" dirty="0">
                <a:solidFill>
                  <a:schemeClr val="tx1"/>
                </a:solidFill>
              </a:rPr>
              <a:t>Photo by </a:t>
            </a:r>
            <a:r>
              <a:rPr lang="en-GB" sz="5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Vincent Rivaud</a:t>
            </a:r>
            <a:r>
              <a:rPr lang="en-GB" sz="500" dirty="0">
                <a:solidFill>
                  <a:schemeClr val="tx1"/>
                </a:solidFill>
              </a:rPr>
              <a:t> from </a:t>
            </a:r>
            <a:r>
              <a:rPr lang="en-GB" sz="5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GB" sz="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4344</TotalTime>
  <Words>1346</Words>
  <Application>Microsoft Macintosh PowerPoint</Application>
  <PresentationFormat>On-screen Show (16:9)</PresentationFormat>
  <Paragraphs>203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Helvetica Neue</vt:lpstr>
      <vt:lpstr>Courier</vt:lpstr>
      <vt:lpstr>Calibri</vt:lpstr>
      <vt:lpstr>Rubik</vt:lpstr>
      <vt:lpstr>Arial</vt:lpstr>
      <vt:lpstr>Merriweather Sans</vt:lpstr>
      <vt:lpstr>Helvetica Neue Light</vt:lpstr>
      <vt:lpstr>Rubik Medium</vt:lpstr>
      <vt:lpstr>1_InfluxDays Template</vt:lpstr>
      <vt:lpstr>Tasks and Alerts</vt:lpstr>
      <vt:lpstr>Motivation</vt:lpstr>
      <vt:lpstr>Data-driven decision</vt:lpstr>
      <vt:lpstr>Interactive vs. Autonomous Monitoring</vt:lpstr>
      <vt:lpstr>Recall</vt:lpstr>
      <vt:lpstr>Interactive monitoring</vt:lpstr>
      <vt:lpstr>Interactive monitoring vs. Continuous autonomous monitoring </vt:lpstr>
      <vt:lpstr>Alerts</vt:lpstr>
      <vt:lpstr>Anomalous Mozzarella Melting Temperature</vt:lpstr>
      <vt:lpstr>Alerts</vt:lpstr>
      <vt:lpstr>Alert-UI</vt:lpstr>
      <vt:lpstr>Alert-UI - Checks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Notifications</vt:lpstr>
      <vt:lpstr>Alters history and notification on Slack</vt:lpstr>
      <vt:lpstr>Tasks</vt:lpstr>
      <vt:lpstr>The power of Flux for continuous processing and analysis </vt:lpstr>
      <vt:lpstr>Tasks are Written in the Flux Language </vt:lpstr>
      <vt:lpstr>Recall the Data Lifecycle</vt:lpstr>
      <vt:lpstr>Tasks continuously write back to the storage the results of the analysis</vt:lpstr>
      <vt:lpstr>Let’s do some live coding</vt:lpstr>
      <vt:lpstr>Here we go</vt:lpstr>
      <vt:lpstr>Recall</vt:lpstr>
      <vt:lpstr>Let’s save it as a task …</vt:lpstr>
      <vt:lpstr>Here it is in the Task pane …  let’s run it</vt:lpstr>
      <vt:lpstr>It gives an error, why?</vt:lpstr>
      <vt:lpstr>It’s not the missing to() … the UI added it for us</vt:lpstr>
      <vt:lpstr>What are we missing?</vt:lpstr>
      <vt:lpstr>Here we go :-)</vt:lpstr>
      <vt:lpstr>Let’s visualize the results</vt:lpstr>
      <vt:lpstr>Tasks and Alerts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146</cp:revision>
  <dcterms:modified xsi:type="dcterms:W3CDTF">2021-04-27T16:28:37Z</dcterms:modified>
</cp:coreProperties>
</file>